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0" r:id="rId5"/>
  </p:sldMasterIdLst>
  <p:notesMasterIdLst>
    <p:notesMasterId r:id="rId18"/>
  </p:notesMasterIdLst>
  <p:sldIdLst>
    <p:sldId id="256" r:id="rId6"/>
    <p:sldId id="257" r:id="rId7"/>
    <p:sldId id="258" r:id="rId8"/>
    <p:sldId id="259" r:id="rId9"/>
    <p:sldId id="260" r:id="rId10"/>
    <p:sldId id="261" r:id="rId11"/>
    <p:sldId id="262" r:id="rId12"/>
    <p:sldId id="264" r:id="rId13"/>
    <p:sldId id="263" r:id="rId14"/>
    <p:sldId id="265" r:id="rId15"/>
    <p:sldId id="266" r:id="rId16"/>
    <p:sldId id="267"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Helvetica Neue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R0KV/Cje+r3NsUTrQZtk0CR1t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F989E-2920-40B1-85F6-BA2966901845}" v="2" dt="2021-05-07T09:48:13.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43" d="100"/>
          <a:sy n="43" d="100"/>
        </p:scale>
        <p:origin x="756" y="5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3f2cef39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3f2cef397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b3f2cef397_0_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Could say that we have representation from Dorset – Jonathan Lewis!</a:t>
            </a:r>
            <a:endParaRPr/>
          </a:p>
        </p:txBody>
      </p:sp>
      <p:sp>
        <p:nvSpPr>
          <p:cNvPr id="87" name="Google Shape;87;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17"/>
          <p:cNvSpPr txBox="1">
            <a:spLocks noGrp="1"/>
          </p:cNvSpPr>
          <p:nvPr>
            <p:ph type="ctrTitle"/>
          </p:nvPr>
        </p:nvSpPr>
        <p:spPr>
          <a:xfrm>
            <a:off x="558000" y="2132856"/>
            <a:ext cx="7633648" cy="20845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45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ubTitle" idx="1"/>
          </p:nvPr>
        </p:nvSpPr>
        <p:spPr>
          <a:xfrm>
            <a:off x="558000" y="5445224"/>
            <a:ext cx="7633648" cy="9144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lt1"/>
              </a:buClr>
              <a:buSzPts val="2000"/>
              <a:buNone/>
              <a:defRPr sz="2000" b="0" i="0">
                <a:solidFill>
                  <a:schemeClr val="lt1"/>
                </a:solidFill>
              </a:defRPr>
            </a:lvl1pPr>
            <a:lvl2pPr lvl="1" algn="ctr">
              <a:spcBef>
                <a:spcPts val="600"/>
              </a:spcBef>
              <a:spcAft>
                <a:spcPts val="0"/>
              </a:spcAft>
              <a:buClr>
                <a:srgbClr val="888888"/>
              </a:buClr>
              <a:buSzPts val="1800"/>
              <a:buFont typeface="Arial"/>
              <a:buNone/>
              <a:defRPr>
                <a:solidFill>
                  <a:srgbClr val="888888"/>
                </a:solidFill>
              </a:defRPr>
            </a:lvl2pPr>
            <a:lvl3pPr lvl="2" algn="ctr">
              <a:spcBef>
                <a:spcPts val="600"/>
              </a:spcBef>
              <a:spcAft>
                <a:spcPts val="0"/>
              </a:spcAft>
              <a:buClr>
                <a:srgbClr val="888888"/>
              </a:buClr>
              <a:buSzPts val="1800"/>
              <a:buNone/>
              <a:defRPr>
                <a:solidFill>
                  <a:srgbClr val="888888"/>
                </a:solidFill>
              </a:defRPr>
            </a:lvl3pPr>
            <a:lvl4pPr lvl="3" algn="ctr">
              <a:spcBef>
                <a:spcPts val="60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line) and Content" type="obj">
  <p:cSld name="OBJECT">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558000" y="1368000"/>
            <a:ext cx="8028000" cy="648072"/>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6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558000" y="2088000"/>
            <a:ext cx="8028000" cy="406445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SzPts val="1400"/>
              <a:buNone/>
              <a:defRPr sz="2000" b="0">
                <a:solidFill>
                  <a:schemeClr val="dk2"/>
                </a:solidFill>
              </a:defRPr>
            </a:lvl1pPr>
            <a:lvl2pPr marL="914400" lvl="1" indent="-228600" algn="l">
              <a:spcBef>
                <a:spcPts val="600"/>
              </a:spcBef>
              <a:spcAft>
                <a:spcPts val="0"/>
              </a:spcAft>
              <a:buSzPts val="1400"/>
              <a:buNone/>
              <a:defRPr/>
            </a:lvl2pPr>
            <a:lvl3pPr marL="1371600" lvl="2" indent="-342900" algn="l">
              <a:spcBef>
                <a:spcPts val="600"/>
              </a:spcBef>
              <a:spcAft>
                <a:spcPts val="0"/>
              </a:spcAft>
              <a:buClr>
                <a:schemeClr val="dk1"/>
              </a:buClr>
              <a:buSzPts val="1800"/>
              <a:buChar char="•"/>
              <a:defRPr/>
            </a:lvl3pPr>
            <a:lvl4pPr marL="1828800" lvl="3" indent="-342900" algn="l">
              <a:spcBef>
                <a:spcPts val="600"/>
              </a:spcBef>
              <a:spcAft>
                <a:spcPts val="0"/>
              </a:spcAft>
              <a:buClr>
                <a:schemeClr val="dk1"/>
              </a:buClr>
              <a:buSzPts val="1800"/>
              <a:buChar char="–"/>
              <a:defRPr/>
            </a:lvl4pPr>
            <a:lvl5pPr marL="2286000" lvl="4" indent="-342900" algn="l">
              <a:spcBef>
                <a:spcPts val="360"/>
              </a:spcBef>
              <a:spcAft>
                <a:spcPts val="0"/>
              </a:spcAft>
              <a:buClr>
                <a:schemeClr val="dk1"/>
              </a:buClr>
              <a:buSzPts val="1800"/>
              <a:buAutoNum type="arabicPerio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txBox="1">
            <a:spLocks noGrp="1"/>
          </p:cNvSpPr>
          <p:nvPr>
            <p:ph type="sldNum" idx="12"/>
          </p:nvPr>
        </p:nvSpPr>
        <p:spPr>
          <a:xfrm>
            <a:off x="0" y="6308725"/>
            <a:ext cx="9144000" cy="549275"/>
          </a:xfrm>
          <a:prstGeom prst="rect">
            <a:avLst/>
          </a:prstGeom>
          <a:solidFill>
            <a:schemeClr val="dk2"/>
          </a:solidFill>
          <a:ln>
            <a:noFill/>
          </a:ln>
        </p:spPr>
        <p:txBody>
          <a:bodyPr spcFirstLastPara="1" wrap="square" lIns="0" tIns="0" rIns="91425" bIns="0" anchor="ctr" anchorCtr="0">
            <a:noAutofit/>
          </a:bodyPr>
          <a:lstStyle>
            <a:lvl1pPr marL="0" marR="0" lvl="0"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19"/>
          <p:cNvSpPr txBox="1">
            <a:spLocks noGrp="1"/>
          </p:cNvSpPr>
          <p:nvPr>
            <p:ph type="ftr" idx="11"/>
          </p:nvPr>
        </p:nvSpPr>
        <p:spPr>
          <a:xfrm>
            <a:off x="900112" y="6308725"/>
            <a:ext cx="7704137" cy="54927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p:nvPr/>
        </p:nvSpPr>
        <p:spPr>
          <a:xfrm>
            <a:off x="0" y="1187450"/>
            <a:ext cx="9144000"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1" name="Google Shape;11;p16" descr="GIB_377_AW-RGB.wmf"/>
          <p:cNvPicPr preferRelativeResize="0"/>
          <p:nvPr/>
        </p:nvPicPr>
        <p:blipFill rotWithShape="1">
          <a:blip r:embed="rId3">
            <a:alphaModFix/>
          </a:blip>
          <a:srcRect/>
          <a:stretch/>
        </p:blipFill>
        <p:spPr>
          <a:xfrm>
            <a:off x="557212" y="303212"/>
            <a:ext cx="1584325" cy="604837"/>
          </a:xfrm>
          <a:prstGeom prst="rect">
            <a:avLst/>
          </a:prstGeom>
          <a:noFill/>
          <a:ln>
            <a:noFill/>
          </a:ln>
        </p:spPr>
      </p:pic>
      <p:sp>
        <p:nvSpPr>
          <p:cNvPr id="12" name="Google Shape;12;p16"/>
          <p:cNvSpPr txBox="1">
            <a:spLocks noGrp="1"/>
          </p:cNvSpPr>
          <p:nvPr>
            <p:ph type="title"/>
          </p:nvPr>
        </p:nvSpPr>
        <p:spPr>
          <a:xfrm>
            <a:off x="557212" y="274637"/>
            <a:ext cx="8029575" cy="11430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2"/>
                </a:solidFill>
                <a:latin typeface="Arial"/>
                <a:ea typeface="Arial"/>
                <a:cs typeface="Arial"/>
                <a:sym typeface="Arial"/>
              </a:defRPr>
            </a:lvl9pPr>
          </a:lstStyle>
          <a:p>
            <a:endParaRPr/>
          </a:p>
        </p:txBody>
      </p:sp>
      <p:sp>
        <p:nvSpPr>
          <p:cNvPr id="13" name="Google Shape;13;p16"/>
          <p:cNvSpPr txBox="1">
            <a:spLocks noGrp="1"/>
          </p:cNvSpPr>
          <p:nvPr>
            <p:ph type="body" idx="1"/>
          </p:nvPr>
        </p:nvSpPr>
        <p:spPr>
          <a:xfrm>
            <a:off x="557212" y="1600200"/>
            <a:ext cx="8029575" cy="4525962"/>
          </a:xfrm>
          <a:prstGeom prst="rect">
            <a:avLst/>
          </a:prstGeom>
          <a:noFill/>
          <a:ln>
            <a:noFill/>
          </a:ln>
        </p:spPr>
        <p:txBody>
          <a:bodyPr spcFirstLastPara="1" wrap="square" lIns="0" tIns="0" rIns="0" bIns="0" anchor="t" anchorCtr="0">
            <a:noAutofit/>
          </a:bodyPr>
          <a:lstStyle>
            <a:lvl1pPr marL="457200" marR="0" lvl="0" indent="-228600" algn="l" rtl="0">
              <a:spcBef>
                <a:spcPts val="120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spcBef>
                <a:spcPts val="60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AutoNum type="arabicPeriod"/>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18" descr="GIB_377_AW-RGB.wmf"/>
          <p:cNvPicPr preferRelativeResize="0"/>
          <p:nvPr/>
        </p:nvPicPr>
        <p:blipFill rotWithShape="1">
          <a:blip r:embed="rId3">
            <a:alphaModFix/>
          </a:blip>
          <a:srcRect/>
          <a:stretch/>
        </p:blipFill>
        <p:spPr>
          <a:xfrm>
            <a:off x="557212" y="303212"/>
            <a:ext cx="1379537" cy="527050"/>
          </a:xfrm>
          <a:prstGeom prst="rect">
            <a:avLst/>
          </a:prstGeom>
          <a:noFill/>
          <a:ln>
            <a:noFill/>
          </a:ln>
        </p:spPr>
      </p:pic>
      <p:sp>
        <p:nvSpPr>
          <p:cNvPr id="19" name="Google Shape;19;p18"/>
          <p:cNvSpPr txBox="1">
            <a:spLocks noGrp="1"/>
          </p:cNvSpPr>
          <p:nvPr>
            <p:ph type="title"/>
          </p:nvPr>
        </p:nvSpPr>
        <p:spPr>
          <a:xfrm>
            <a:off x="557212" y="274637"/>
            <a:ext cx="8029575" cy="11430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2"/>
                </a:solidFill>
                <a:latin typeface="Arial"/>
                <a:ea typeface="Arial"/>
                <a:cs typeface="Arial"/>
                <a:sym typeface="Arial"/>
              </a:defRPr>
            </a:lvl9pPr>
          </a:lstStyle>
          <a:p>
            <a:endParaRPr/>
          </a:p>
        </p:txBody>
      </p:sp>
      <p:sp>
        <p:nvSpPr>
          <p:cNvPr id="20" name="Google Shape;20;p18"/>
          <p:cNvSpPr txBox="1">
            <a:spLocks noGrp="1"/>
          </p:cNvSpPr>
          <p:nvPr>
            <p:ph type="body" idx="1"/>
          </p:nvPr>
        </p:nvSpPr>
        <p:spPr>
          <a:xfrm>
            <a:off x="557212" y="1600200"/>
            <a:ext cx="8029575" cy="4525962"/>
          </a:xfrm>
          <a:prstGeom prst="rect">
            <a:avLst/>
          </a:prstGeom>
          <a:noFill/>
          <a:ln>
            <a:noFill/>
          </a:ln>
        </p:spPr>
        <p:txBody>
          <a:bodyPr spcFirstLastPara="1" wrap="square" lIns="0" tIns="0" rIns="0" bIns="0" anchor="t" anchorCtr="0">
            <a:noAutofit/>
          </a:bodyPr>
          <a:lstStyle>
            <a:lvl1pPr marL="457200" marR="0" lvl="0" indent="-228600" algn="l" rtl="0">
              <a:spcBef>
                <a:spcPts val="120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spcBef>
                <a:spcPts val="60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AutoNum type="arabicPeriod"/>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18"/>
          <p:cNvSpPr txBox="1">
            <a:spLocks noGrp="1"/>
          </p:cNvSpPr>
          <p:nvPr>
            <p:ph type="sldNum" idx="12"/>
          </p:nvPr>
        </p:nvSpPr>
        <p:spPr>
          <a:xfrm>
            <a:off x="0" y="6308725"/>
            <a:ext cx="9144000" cy="549275"/>
          </a:xfrm>
          <a:prstGeom prst="rect">
            <a:avLst/>
          </a:prstGeom>
          <a:solidFill>
            <a:schemeClr val="dk2"/>
          </a:solidFill>
          <a:ln>
            <a:noFill/>
          </a:ln>
        </p:spPr>
        <p:txBody>
          <a:bodyPr spcFirstLastPara="1" wrap="square" lIns="0" tIns="0" rIns="91425" bIns="0" anchor="ctr" anchorCtr="0">
            <a:noAutofit/>
          </a:bodyPr>
          <a:lstStyle>
            <a:lvl1pPr marL="0" marR="0" lvl="0"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
        <p:nvSpPr>
          <p:cNvPr id="22" name="Google Shape;22;p18"/>
          <p:cNvSpPr txBox="1">
            <a:spLocks noGrp="1"/>
          </p:cNvSpPr>
          <p:nvPr>
            <p:ph type="ftr" idx="11"/>
          </p:nvPr>
        </p:nvSpPr>
        <p:spPr>
          <a:xfrm>
            <a:off x="900112" y="6308725"/>
            <a:ext cx="7704137" cy="54927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uidance/public-sector-procurement-from-1-january-20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ov.uk/government/news/new-plans-set-out-to-transform-procurement-providing-more-value-for-money-and-benefitting-small-busines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procurement-policy-note-816-standard-selection-questionnaire-sq-templa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ublicprocurementreview@cabinetoffice.gov.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sme-pan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ov.uk/government/people/martin-trayno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subTitle" idx="1"/>
          </p:nvPr>
        </p:nvSpPr>
        <p:spPr>
          <a:xfrm>
            <a:off x="557212" y="5445125"/>
            <a:ext cx="7634287" cy="914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2000"/>
              <a:buNone/>
            </a:pPr>
            <a:r>
              <a:rPr lang="en-US" sz="2000" b="0" i="0" u="none">
                <a:solidFill>
                  <a:schemeClr val="lt1"/>
                </a:solidFill>
                <a:latin typeface="Arial"/>
                <a:ea typeface="Arial"/>
                <a:cs typeface="Arial"/>
                <a:sym typeface="Arial"/>
              </a:rPr>
              <a:t>Government Procurement</a:t>
            </a:r>
            <a:endParaRPr/>
          </a:p>
        </p:txBody>
      </p:sp>
      <p:sp>
        <p:nvSpPr>
          <p:cNvPr id="33" name="Google Shape;33;p1"/>
          <p:cNvSpPr txBox="1">
            <a:spLocks noGrp="1"/>
          </p:cNvSpPr>
          <p:nvPr>
            <p:ph type="ctrTitle"/>
          </p:nvPr>
        </p:nvSpPr>
        <p:spPr>
          <a:xfrm>
            <a:off x="557212" y="2133600"/>
            <a:ext cx="7634287" cy="20843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4500"/>
              <a:buFont typeface="Arial"/>
              <a:buNone/>
            </a:pPr>
            <a:r>
              <a:rPr lang="en-US" sz="4500" b="0" i="0" u="none">
                <a:solidFill>
                  <a:schemeClr val="lt1"/>
                </a:solidFill>
                <a:latin typeface="Arial"/>
                <a:ea typeface="Arial"/>
                <a:cs typeface="Arial"/>
                <a:sym typeface="Arial"/>
              </a:rPr>
              <a:t>Martin Traynor OBE</a:t>
            </a:r>
            <a:br>
              <a:rPr lang="en-US" sz="4500" b="0" i="0" u="none">
                <a:solidFill>
                  <a:schemeClr val="lt1"/>
                </a:solidFill>
                <a:latin typeface="Arial"/>
                <a:ea typeface="Arial"/>
                <a:cs typeface="Arial"/>
                <a:sym typeface="Arial"/>
              </a:rPr>
            </a:br>
            <a:r>
              <a:rPr lang="en-US" sz="4500" b="0" i="0" u="none">
                <a:solidFill>
                  <a:schemeClr val="lt1"/>
                </a:solidFill>
                <a:latin typeface="Arial"/>
                <a:ea typeface="Arial"/>
                <a:cs typeface="Arial"/>
                <a:sym typeface="Arial"/>
              </a:rPr>
              <a:t>Small Business Crown Representative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Hot Topics</a:t>
            </a:r>
            <a:endParaRPr/>
          </a:p>
        </p:txBody>
      </p:sp>
      <p:sp>
        <p:nvSpPr>
          <p:cNvPr id="97" name="Google Shape;97;p14"/>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lvl="0" indent="-342900">
              <a:spcBef>
                <a:spcPts val="0"/>
              </a:spcBef>
              <a:buClr>
                <a:schemeClr val="dk2"/>
              </a:buClr>
              <a:buSzPts val="2000"/>
              <a:buFont typeface="Arial"/>
              <a:buChar char="•"/>
            </a:pPr>
            <a:r>
              <a:rPr lang="en-US" sz="2000" b="0" i="0" u="none" dirty="0">
                <a:solidFill>
                  <a:schemeClr val="dk2"/>
                </a:solidFill>
                <a:latin typeface="Arial"/>
                <a:ea typeface="Arial"/>
                <a:cs typeface="Arial"/>
                <a:sym typeface="Arial"/>
              </a:rPr>
              <a:t>Social Value – new requirements for the award of contracts to take account of social value factors – </a:t>
            </a:r>
            <a:r>
              <a:rPr lang="en-US" dirty="0"/>
              <a:t>see guidance at https://</a:t>
            </a:r>
            <a:r>
              <a:rPr lang="en-US" dirty="0" err="1"/>
              <a:t>www.gov.uk</a:t>
            </a:r>
            <a:r>
              <a:rPr lang="en-US" dirty="0"/>
              <a:t>/government/publications/procurement-policy-note-0620-taking-account-of-social-value-in-the-award-of-central-government-contracts</a:t>
            </a:r>
            <a:endParaRPr dirty="0"/>
          </a:p>
          <a:p>
            <a:pPr marL="342900" marR="0" lvl="0" indent="-342900" algn="l" rtl="0">
              <a:lnSpc>
                <a:spcPct val="100000"/>
              </a:lnSpc>
              <a:spcBef>
                <a:spcPts val="1200"/>
              </a:spcBef>
              <a:spcAft>
                <a:spcPts val="0"/>
              </a:spcAft>
              <a:buClr>
                <a:schemeClr val="dk2"/>
              </a:buClr>
              <a:buSzPts val="2000"/>
              <a:buFont typeface="Arial"/>
              <a:buChar char="•"/>
            </a:pPr>
            <a:r>
              <a:rPr lang="en-US" dirty="0"/>
              <a:t>Start Ups - looking at issues t</a:t>
            </a:r>
            <a:r>
              <a:rPr lang="en-US" sz="2000" b="0" i="0" u="none" dirty="0">
                <a:solidFill>
                  <a:schemeClr val="dk2"/>
                </a:solidFill>
                <a:latin typeface="Arial"/>
                <a:ea typeface="Arial"/>
                <a:cs typeface="Arial"/>
                <a:sym typeface="Arial"/>
              </a:rPr>
              <a:t>hat new companies face when looking to join government’s supply base</a:t>
            </a:r>
            <a:endParaRPr dirty="0"/>
          </a:p>
        </p:txBody>
      </p:sp>
      <p:sp>
        <p:nvSpPr>
          <p:cNvPr id="98" name="Google Shape;98;p14"/>
          <p:cNvSpPr txBox="1"/>
          <p:nvPr/>
        </p:nvSpPr>
        <p:spPr>
          <a:xfrm>
            <a:off x="0" y="6308725"/>
            <a:ext cx="9144000" cy="549275"/>
          </a:xfrm>
          <a:prstGeom prst="rect">
            <a:avLst/>
          </a:prstGeom>
          <a:solidFill>
            <a:schemeClr val="dk2"/>
          </a:solid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10</a:t>
            </a:fld>
            <a:endParaRPr/>
          </a:p>
        </p:txBody>
      </p:sp>
      <p:sp>
        <p:nvSpPr>
          <p:cNvPr id="99" name="Google Shape;99;p14"/>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Presentation title - edit in Header and Footer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b3f2cef397_0_1"/>
          <p:cNvSpPr txBox="1">
            <a:spLocks noGrp="1"/>
          </p:cNvSpPr>
          <p:nvPr>
            <p:ph type="title"/>
          </p:nvPr>
        </p:nvSpPr>
        <p:spPr>
          <a:xfrm>
            <a:off x="558000" y="1368000"/>
            <a:ext cx="8028000" cy="64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Rules Reform</a:t>
            </a:r>
            <a:endParaRPr/>
          </a:p>
        </p:txBody>
      </p:sp>
      <p:sp>
        <p:nvSpPr>
          <p:cNvPr id="106" name="Google Shape;106;gb3f2cef397_0_1"/>
          <p:cNvSpPr txBox="1">
            <a:spLocks noGrp="1"/>
          </p:cNvSpPr>
          <p:nvPr>
            <p:ph type="body" idx="1"/>
          </p:nvPr>
        </p:nvSpPr>
        <p:spPr>
          <a:xfrm>
            <a:off x="558000" y="2088000"/>
            <a:ext cx="8028000" cy="4064400"/>
          </a:xfrm>
          <a:prstGeom prst="rect">
            <a:avLst/>
          </a:prstGeom>
        </p:spPr>
        <p:txBody>
          <a:bodyPr spcFirstLastPara="1" wrap="square" lIns="0" tIns="0" rIns="0" bIns="0" anchor="t" anchorCtr="0">
            <a:noAutofit/>
          </a:bodyPr>
          <a:lstStyle/>
          <a:p>
            <a:pPr marL="342900" lvl="0" indent="-342900" algn="l" rtl="0">
              <a:spcBef>
                <a:spcPts val="1200"/>
              </a:spcBef>
              <a:spcAft>
                <a:spcPts val="0"/>
              </a:spcAft>
              <a:buClr>
                <a:schemeClr val="dk2"/>
              </a:buClr>
              <a:buSzPts val="2000"/>
              <a:buChar char="•"/>
            </a:pPr>
            <a:r>
              <a:rPr lang="en-US" dirty="0"/>
              <a:t>Arrangements for the new UK Find a Tender service that replaces advertising across the EU (including Utilities contracts) started on 1 January 2021 - </a:t>
            </a:r>
            <a:r>
              <a:rPr lang="en-US" u="sng" dirty="0">
                <a:hlinkClick r:id="rId3"/>
              </a:rPr>
              <a:t>https://www.gov.uk/guidance/public-sector-procurement-from-1-january-2021</a:t>
            </a:r>
            <a:endParaRPr dirty="0"/>
          </a:p>
          <a:p>
            <a:pPr marL="342900" lvl="0" indent="-342900" algn="l" rtl="0">
              <a:spcBef>
                <a:spcPts val="1200"/>
              </a:spcBef>
              <a:spcAft>
                <a:spcPts val="0"/>
              </a:spcAft>
              <a:buClr>
                <a:schemeClr val="dk2"/>
              </a:buClr>
              <a:buSzPts val="2000"/>
              <a:buChar char="•"/>
            </a:pPr>
            <a:r>
              <a:rPr lang="en-US" dirty="0"/>
              <a:t>Rules reform – ensuring the voice of SMEs is heard when designing new procurement rules - see the consultation paper - </a:t>
            </a:r>
            <a:r>
              <a:rPr lang="en-US" u="sng" dirty="0">
                <a:solidFill>
                  <a:srgbClr val="1155CC"/>
                </a:solidFill>
                <a:highlight>
                  <a:srgbClr val="FFFFFF"/>
                </a:highlight>
                <a:hlinkClick r:id="rId4">
                  <a:extLst>
                    <a:ext uri="{A12FA001-AC4F-418D-AE19-62706E023703}">
                      <ahyp:hlinkClr xmlns:ahyp="http://schemas.microsoft.com/office/drawing/2018/hyperlinkcolor" val="tx"/>
                    </a:ext>
                  </a:extLst>
                </a:hlinkClick>
              </a:rPr>
              <a:t>https://www.gov.uk/government/news/new-plans-set-out-to-transform-procurement-providing-more-value-for-money-and-benefitting-small-business</a:t>
            </a:r>
            <a:r>
              <a:rPr lang="en-US" dirty="0">
                <a:solidFill>
                  <a:srgbClr val="222222"/>
                </a:solidFill>
                <a:highlight>
                  <a:srgbClr val="FFFFFF"/>
                </a:highlight>
              </a:rPr>
              <a:t> </a:t>
            </a:r>
            <a:endParaRPr dirty="0"/>
          </a:p>
          <a:p>
            <a:pPr marL="0" lvl="0" indent="0" algn="l" rtl="0">
              <a:spcBef>
                <a:spcPts val="1200"/>
              </a:spcBef>
              <a:spcAft>
                <a:spcPts val="0"/>
              </a:spcAft>
              <a:buNone/>
            </a:pPr>
            <a:endParaRPr dirty="0"/>
          </a:p>
        </p:txBody>
      </p:sp>
      <p:sp>
        <p:nvSpPr>
          <p:cNvPr id="107" name="Google Shape;107;gb3f2cef397_0_1"/>
          <p:cNvSpPr txBox="1">
            <a:spLocks noGrp="1"/>
          </p:cNvSpPr>
          <p:nvPr>
            <p:ph type="sldNum" idx="12"/>
          </p:nvPr>
        </p:nvSpPr>
        <p:spPr>
          <a:xfrm>
            <a:off x="0" y="6308725"/>
            <a:ext cx="9144000" cy="549300"/>
          </a:xfrm>
          <a:prstGeom prst="rect">
            <a:avLst/>
          </a:prstGeom>
        </p:spPr>
        <p:txBody>
          <a:bodyPr spcFirstLastPara="1" wrap="square" lIns="0" tIns="0" rIns="91425" bIns="0" anchor="ctr" anchorCtr="0">
            <a:noAutofit/>
          </a:bodyPr>
          <a:lstStyle/>
          <a:p>
            <a:pPr marL="0" lvl="0" indent="0" algn="l" rtl="0">
              <a:spcBef>
                <a:spcPts val="0"/>
              </a:spcBef>
              <a:spcAft>
                <a:spcPts val="0"/>
              </a:spcAft>
              <a:buClr>
                <a:schemeClr val="lt1"/>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Any Questions?</a:t>
            </a:r>
            <a:endParaRPr/>
          </a:p>
        </p:txBody>
      </p:sp>
      <p:sp>
        <p:nvSpPr>
          <p:cNvPr id="113" name="Google Shape;113;p15"/>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You Said – We Did</a:t>
            </a:r>
            <a:endParaRPr/>
          </a:p>
        </p:txBody>
      </p:sp>
      <p:sp>
        <p:nvSpPr>
          <p:cNvPr id="114" name="Google Shape;114;p15"/>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None/>
            </a:pPr>
            <a:endParaRPr sz="200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The Ambition</a:t>
            </a:r>
            <a:endParaRPr/>
          </a:p>
        </p:txBody>
      </p:sp>
      <p:sp>
        <p:nvSpPr>
          <p:cNvPr id="39" name="Google Shape;39;p2"/>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0" i="0" u="none" strike="noStrike" cap="none">
                <a:solidFill>
                  <a:schemeClr val="dk2"/>
                </a:solidFill>
                <a:latin typeface="Helvetica Neue"/>
                <a:ea typeface="Helvetica Neue"/>
                <a:cs typeface="Helvetica Neue"/>
                <a:sym typeface="Helvetica Neue"/>
              </a:rPr>
              <a:t>Government manifesto commitment:</a:t>
            </a:r>
            <a:endParaRPr/>
          </a:p>
          <a:p>
            <a:pPr marL="342900" marR="0" lvl="0" indent="-342900" algn="l"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Arial"/>
                <a:ea typeface="Arial"/>
                <a:cs typeface="Arial"/>
                <a:sym typeface="Arial"/>
              </a:rPr>
              <a:t>“We will support start-ups and small businesses via government procurement, and commit to paying them on time. We will also clamp down on late payment more broadly and strengthen the powers of the Small Business Commissioner to support small businesses that are exploited by their larger partners”.</a:t>
            </a:r>
            <a:endParaRPr sz="1600" b="0" i="0" u="none" strike="noStrike" cap="none">
              <a:solidFill>
                <a:schemeClr val="dk2"/>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A54A6"/>
              </a:buClr>
              <a:buSzPts val="2000"/>
              <a:buFont typeface="Arial"/>
              <a:buChar char="●"/>
            </a:pPr>
            <a:r>
              <a:rPr lang="en-US" sz="2000" b="0" i="0" u="none" strike="noStrike" cap="none">
                <a:solidFill>
                  <a:srgbClr val="4D4E53"/>
                </a:solidFill>
                <a:latin typeface="Helvetica Neue Light"/>
                <a:ea typeface="Helvetica Neue Light"/>
                <a:cs typeface="Helvetica Neue Light"/>
                <a:sym typeface="Helvetica Neue Light"/>
              </a:rPr>
              <a:t>What we’re doing</a:t>
            </a:r>
            <a:endParaRPr/>
          </a:p>
          <a:p>
            <a:pPr marL="914400" marR="0" lvl="1" indent="-228600" algn="l" rtl="0">
              <a:lnSpc>
                <a:spcPct val="100000"/>
              </a:lnSpc>
              <a:spcBef>
                <a:spcPts val="0"/>
              </a:spcBef>
              <a:spcAft>
                <a:spcPts val="0"/>
              </a:spcAft>
              <a:buClr>
                <a:srgbClr val="0A54A6"/>
              </a:buClr>
              <a:buSzPts val="1800"/>
              <a:buFont typeface="Helvetica Neue Light"/>
              <a:buChar char="○"/>
            </a:pPr>
            <a:r>
              <a:rPr lang="en-US" sz="1800" b="0" i="0" u="none" strike="noStrike" cap="none">
                <a:solidFill>
                  <a:srgbClr val="4D4E53"/>
                </a:solidFill>
                <a:latin typeface="Helvetica Neue Light"/>
                <a:ea typeface="Helvetica Neue Light"/>
                <a:cs typeface="Helvetica Neue Light"/>
                <a:sym typeface="Helvetica Neue Light"/>
              </a:rPr>
              <a:t>Contracts Finder</a:t>
            </a:r>
            <a:endParaRPr/>
          </a:p>
          <a:p>
            <a:pPr marL="914400" marR="0" lvl="1" indent="-228600" algn="l" rtl="0">
              <a:lnSpc>
                <a:spcPct val="100000"/>
              </a:lnSpc>
              <a:spcBef>
                <a:spcPts val="0"/>
              </a:spcBef>
              <a:spcAft>
                <a:spcPts val="0"/>
              </a:spcAft>
              <a:buClr>
                <a:srgbClr val="0A54A6"/>
              </a:buClr>
              <a:buSzPts val="1800"/>
              <a:buFont typeface="Helvetica Neue Light"/>
              <a:buChar char="○"/>
            </a:pPr>
            <a:r>
              <a:rPr lang="en-US" sz="1800" b="0" i="0" u="none" strike="noStrike" cap="none">
                <a:solidFill>
                  <a:srgbClr val="4D4E53"/>
                </a:solidFill>
                <a:latin typeface="Helvetica Neue Light"/>
                <a:ea typeface="Helvetica Neue Light"/>
                <a:cs typeface="Helvetica Neue Light"/>
                <a:sym typeface="Helvetica Neue Light"/>
              </a:rPr>
              <a:t>Engaging with large suppliers to make it easier for SMEs to find supply chain opportunities</a:t>
            </a:r>
            <a:endParaRPr/>
          </a:p>
          <a:p>
            <a:pPr marL="914400" marR="0" lvl="1" indent="-228600" algn="l" rtl="0">
              <a:lnSpc>
                <a:spcPct val="100000"/>
              </a:lnSpc>
              <a:spcBef>
                <a:spcPts val="0"/>
              </a:spcBef>
              <a:spcAft>
                <a:spcPts val="0"/>
              </a:spcAft>
              <a:buClr>
                <a:srgbClr val="0A54A6"/>
              </a:buClr>
              <a:buSzPts val="1800"/>
              <a:buFont typeface="Helvetica Neue Light"/>
              <a:buChar char="○"/>
            </a:pPr>
            <a:r>
              <a:rPr lang="en-US" sz="1800" b="0" i="0" u="none" strike="noStrike" cap="none">
                <a:solidFill>
                  <a:srgbClr val="4D4E53"/>
                </a:solidFill>
                <a:latin typeface="Helvetica Neue Light"/>
                <a:ea typeface="Helvetica Neue Light"/>
                <a:cs typeface="Helvetica Neue Light"/>
                <a:sym typeface="Helvetica Neue Light"/>
              </a:rPr>
              <a:t>Making it simple</a:t>
            </a:r>
            <a:endParaRPr/>
          </a:p>
          <a:p>
            <a:pPr marL="914400" marR="0" lvl="1" indent="-228600" algn="l" rtl="0">
              <a:lnSpc>
                <a:spcPct val="100000"/>
              </a:lnSpc>
              <a:spcBef>
                <a:spcPts val="0"/>
              </a:spcBef>
              <a:spcAft>
                <a:spcPts val="0"/>
              </a:spcAft>
              <a:buClr>
                <a:srgbClr val="0A54A6"/>
              </a:buClr>
              <a:buSzPts val="1800"/>
              <a:buFont typeface="Helvetica Neue Light"/>
              <a:buChar char="○"/>
            </a:pPr>
            <a:r>
              <a:rPr lang="en-US" sz="1800" b="0" i="0" u="none" strike="noStrike" cap="none">
                <a:solidFill>
                  <a:srgbClr val="4D4E53"/>
                </a:solidFill>
                <a:latin typeface="Helvetica Neue Light"/>
                <a:ea typeface="Helvetica Neue Light"/>
                <a:cs typeface="Helvetica Neue Light"/>
                <a:sym typeface="Helvetica Neue Light"/>
              </a:rPr>
              <a:t>Prompt Payment</a:t>
            </a:r>
            <a:endParaRPr/>
          </a:p>
          <a:p>
            <a:pPr marL="914400" marR="0" lvl="1" indent="-228600" algn="l" rtl="0">
              <a:lnSpc>
                <a:spcPct val="100000"/>
              </a:lnSpc>
              <a:spcBef>
                <a:spcPts val="0"/>
              </a:spcBef>
              <a:spcAft>
                <a:spcPts val="0"/>
              </a:spcAft>
              <a:buClr>
                <a:srgbClr val="0A54A6"/>
              </a:buClr>
              <a:buSzPts val="1800"/>
              <a:buFont typeface="Helvetica Neue Light"/>
              <a:buChar char="○"/>
            </a:pPr>
            <a:r>
              <a:rPr lang="en-US" sz="1800" b="0" i="0" u="none" strike="noStrike" cap="none">
                <a:solidFill>
                  <a:srgbClr val="4D4E53"/>
                </a:solidFill>
                <a:latin typeface="Helvetica Neue Light"/>
                <a:ea typeface="Helvetica Neue Light"/>
                <a:cs typeface="Helvetica Neue Light"/>
                <a:sym typeface="Helvetica Neue Light"/>
              </a:rPr>
              <a:t>Public Procurement Review Service  </a:t>
            </a:r>
            <a:endParaRPr/>
          </a:p>
          <a:p>
            <a:pPr marL="914400" marR="0" lvl="1" indent="-228600" algn="l" rtl="0">
              <a:lnSpc>
                <a:spcPct val="100000"/>
              </a:lnSpc>
              <a:spcBef>
                <a:spcPts val="0"/>
              </a:spcBef>
              <a:spcAft>
                <a:spcPts val="0"/>
              </a:spcAft>
              <a:buClr>
                <a:srgbClr val="0A54A6"/>
              </a:buClr>
              <a:buSzPts val="1800"/>
              <a:buFont typeface="Helvetica Neue Light"/>
              <a:buChar char="○"/>
            </a:pPr>
            <a:r>
              <a:rPr lang="en-US" sz="1800" b="0" i="0" u="none" strike="noStrike" cap="none">
                <a:solidFill>
                  <a:srgbClr val="4D4E53"/>
                </a:solidFill>
                <a:latin typeface="Helvetica Neue Light"/>
                <a:ea typeface="Helvetica Neue Light"/>
                <a:cs typeface="Helvetica Neue Light"/>
                <a:sym typeface="Helvetica Neue Light"/>
              </a:rPr>
              <a:t>SME Champions in all departments</a:t>
            </a:r>
            <a:endParaRPr/>
          </a:p>
          <a:p>
            <a:pPr marL="914400" marR="0" lvl="1" indent="-228600" algn="l" rtl="0">
              <a:lnSpc>
                <a:spcPct val="100000"/>
              </a:lnSpc>
              <a:spcBef>
                <a:spcPts val="0"/>
              </a:spcBef>
              <a:spcAft>
                <a:spcPts val="0"/>
              </a:spcAft>
              <a:buClr>
                <a:srgbClr val="0A54A6"/>
              </a:buClr>
              <a:buSzPts val="1800"/>
              <a:buFont typeface="Helvetica Neue Light"/>
              <a:buChar char="○"/>
            </a:pPr>
            <a:r>
              <a:rPr lang="en-US" sz="1800" b="0" i="0" u="none" strike="noStrike" cap="none">
                <a:solidFill>
                  <a:srgbClr val="4D4E53"/>
                </a:solidFill>
                <a:latin typeface="Helvetica Neue Light"/>
                <a:ea typeface="Helvetica Neue Light"/>
                <a:cs typeface="Helvetica Neue Light"/>
                <a:sym typeface="Helvetica Neue Light"/>
              </a:rPr>
              <a:t>Crown Representative for Small Business &amp; SME panel</a:t>
            </a:r>
            <a:endParaRPr/>
          </a:p>
          <a:p>
            <a:pPr marL="914400" marR="0" lvl="1" indent="-114300" algn="l" rtl="0">
              <a:lnSpc>
                <a:spcPct val="100000"/>
              </a:lnSpc>
              <a:spcBef>
                <a:spcPts val="0"/>
              </a:spcBef>
              <a:spcAft>
                <a:spcPts val="0"/>
              </a:spcAft>
              <a:buClr>
                <a:srgbClr val="0A54A6"/>
              </a:buClr>
              <a:buSzPts val="1800"/>
              <a:buFont typeface="Arial"/>
              <a:buNone/>
            </a:pPr>
            <a:endParaRPr sz="1800" b="0" i="0" u="none" strike="noStrike" cap="none">
              <a:solidFill>
                <a:srgbClr val="4D4E53"/>
              </a:solidFill>
              <a:latin typeface="Helvetica Neue Light"/>
              <a:ea typeface="Helvetica Neue Light"/>
              <a:cs typeface="Helvetica Neue Light"/>
              <a:sym typeface="Helvetica Neue Light"/>
            </a:endParaRPr>
          </a:p>
          <a:p>
            <a:pPr marL="342900" marR="0" lvl="0" indent="-342900" algn="l" rtl="0">
              <a:spcBef>
                <a:spcPts val="1200"/>
              </a:spcBef>
              <a:spcAft>
                <a:spcPts val="0"/>
              </a:spcAft>
              <a:buNone/>
            </a:pPr>
            <a:endParaRPr sz="1800" b="0" i="0" u="none" strike="noStrike" cap="none">
              <a:solidFill>
                <a:srgbClr val="4D4E53"/>
              </a:solidFill>
              <a:latin typeface="Helvetica Neue Light"/>
              <a:ea typeface="Helvetica Neue Light"/>
              <a:cs typeface="Helvetica Neue Light"/>
              <a:sym typeface="Helvetica Neue Light"/>
            </a:endParaRPr>
          </a:p>
        </p:txBody>
      </p:sp>
      <p:sp>
        <p:nvSpPr>
          <p:cNvPr id="40" name="Google Shape;40;p2"/>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You Said – We Did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Contracts Finder</a:t>
            </a:r>
            <a:endParaRPr/>
          </a:p>
        </p:txBody>
      </p:sp>
      <p:sp>
        <p:nvSpPr>
          <p:cNvPr id="46" name="Google Shape;46;p3"/>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0" i="0" u="none" dirty="0">
                <a:solidFill>
                  <a:schemeClr val="dk2"/>
                </a:solidFill>
                <a:latin typeface="Arial"/>
                <a:ea typeface="Arial"/>
                <a:cs typeface="Arial"/>
                <a:sym typeface="Arial"/>
              </a:rPr>
              <a:t>SMEs wanted a clear place to go to find contract opportunities</a:t>
            </a:r>
            <a:endParaRPr dirty="0"/>
          </a:p>
          <a:p>
            <a:pPr marL="342900" marR="0" lvl="0" indent="-342900" algn="l" rtl="0">
              <a:lnSpc>
                <a:spcPct val="100000"/>
              </a:lnSpc>
              <a:spcBef>
                <a:spcPts val="1200"/>
              </a:spcBef>
              <a:spcAft>
                <a:spcPts val="0"/>
              </a:spcAft>
              <a:buClr>
                <a:schemeClr val="dk2"/>
              </a:buClr>
              <a:buSzPts val="2000"/>
              <a:buFont typeface="Arial"/>
              <a:buNone/>
            </a:pPr>
            <a:r>
              <a:rPr lang="en-US" sz="2000" b="0" i="0" u="none" dirty="0">
                <a:solidFill>
                  <a:schemeClr val="dk2"/>
                </a:solidFill>
                <a:latin typeface="Arial"/>
                <a:ea typeface="Arial"/>
                <a:cs typeface="Arial"/>
                <a:sym typeface="Arial"/>
              </a:rPr>
              <a:t>Government has introduced the Contracts Finder website - https://</a:t>
            </a:r>
            <a:r>
              <a:rPr lang="en-US" sz="2000" b="0" i="0" u="none" dirty="0" err="1">
                <a:solidFill>
                  <a:schemeClr val="dk2"/>
                </a:solidFill>
                <a:latin typeface="Arial"/>
                <a:ea typeface="Arial"/>
                <a:cs typeface="Arial"/>
                <a:sym typeface="Arial"/>
              </a:rPr>
              <a:t>www.gov.uk</a:t>
            </a:r>
            <a:r>
              <a:rPr lang="en-US" sz="2000" b="0" i="0" u="none" dirty="0">
                <a:solidFill>
                  <a:schemeClr val="dk2"/>
                </a:solidFill>
                <a:latin typeface="Arial"/>
                <a:ea typeface="Arial"/>
                <a:cs typeface="Arial"/>
                <a:sym typeface="Arial"/>
              </a:rPr>
              <a:t>/contracts-finder. </a:t>
            </a:r>
            <a:r>
              <a:rPr lang="en-US" dirty="0"/>
              <a:t>C</a:t>
            </a:r>
            <a:r>
              <a:rPr lang="en-US" sz="2000" b="0" i="0" u="none" dirty="0">
                <a:solidFill>
                  <a:schemeClr val="dk2"/>
                </a:solidFill>
                <a:latin typeface="Arial"/>
                <a:ea typeface="Arial"/>
                <a:cs typeface="Arial"/>
                <a:sym typeface="Arial"/>
              </a:rPr>
              <a:t>ontracts </a:t>
            </a:r>
            <a:r>
              <a:rPr lang="en-US" dirty="0"/>
              <a:t>advertised </a:t>
            </a:r>
            <a:r>
              <a:rPr lang="en-US" sz="2000" b="0" i="0" u="none" dirty="0">
                <a:solidFill>
                  <a:schemeClr val="dk2"/>
                </a:solidFill>
                <a:latin typeface="Arial"/>
                <a:ea typeface="Arial"/>
                <a:cs typeface="Arial"/>
                <a:sym typeface="Arial"/>
              </a:rPr>
              <a:t>under the Public Contracts regulations above £10k and non devolved public sector (councils, NHS </a:t>
            </a:r>
            <a:r>
              <a:rPr lang="en-US" sz="2000" b="0" i="0" u="none" dirty="0" err="1">
                <a:solidFill>
                  <a:schemeClr val="dk2"/>
                </a:solidFill>
                <a:latin typeface="Arial"/>
                <a:ea typeface="Arial"/>
                <a:cs typeface="Arial"/>
                <a:sym typeface="Arial"/>
              </a:rPr>
              <a:t>etc</a:t>
            </a:r>
            <a:r>
              <a:rPr lang="en-US" sz="2000" b="0" i="0" u="none" dirty="0">
                <a:solidFill>
                  <a:schemeClr val="dk2"/>
                </a:solidFill>
                <a:latin typeface="Arial"/>
                <a:ea typeface="Arial"/>
                <a:cs typeface="Arial"/>
                <a:sym typeface="Arial"/>
              </a:rPr>
              <a:t>) contracts above £25k must appear on Contracts Finder. </a:t>
            </a:r>
            <a:endParaRPr sz="2000" b="0" i="0" u="none" dirty="0">
              <a:solidFill>
                <a:schemeClr val="dk2"/>
              </a:solidFill>
              <a:latin typeface="Arial"/>
              <a:ea typeface="Arial"/>
              <a:cs typeface="Arial"/>
              <a:sym typeface="Arial"/>
            </a:endParaRPr>
          </a:p>
          <a:p>
            <a:pPr marL="342900" marR="0" lvl="0" indent="-342900" algn="l" rtl="0">
              <a:lnSpc>
                <a:spcPct val="100000"/>
              </a:lnSpc>
              <a:spcBef>
                <a:spcPts val="1200"/>
              </a:spcBef>
              <a:spcAft>
                <a:spcPts val="0"/>
              </a:spcAft>
              <a:buClr>
                <a:schemeClr val="dk2"/>
              </a:buClr>
              <a:buSzPts val="2000"/>
              <a:buFont typeface="Arial"/>
              <a:buNone/>
            </a:pPr>
            <a:r>
              <a:rPr lang="en-US" dirty="0"/>
              <a:t>You can find </a:t>
            </a:r>
            <a:r>
              <a:rPr lang="en-US" dirty="0" err="1"/>
              <a:t>defence</a:t>
            </a:r>
            <a:r>
              <a:rPr lang="en-US" dirty="0"/>
              <a:t> opportunities on </a:t>
            </a:r>
            <a:r>
              <a:rPr lang="en-US" dirty="0" err="1"/>
              <a:t>Defence</a:t>
            </a:r>
            <a:r>
              <a:rPr lang="en-US" dirty="0"/>
              <a:t> Contracts Online - https://</a:t>
            </a:r>
            <a:r>
              <a:rPr lang="en-US" dirty="0" err="1"/>
              <a:t>www.contracts.mod.uk</a:t>
            </a:r>
            <a:r>
              <a:rPr lang="en-US" dirty="0"/>
              <a:t>/web/</a:t>
            </a:r>
            <a:r>
              <a:rPr lang="en-US" dirty="0" err="1"/>
              <a:t>login.html</a:t>
            </a:r>
            <a:endParaRPr dirty="0"/>
          </a:p>
          <a:p>
            <a:pPr marL="342900" marR="0" lvl="0" indent="-342900" algn="l" rtl="0">
              <a:lnSpc>
                <a:spcPct val="100000"/>
              </a:lnSpc>
              <a:spcBef>
                <a:spcPts val="1200"/>
              </a:spcBef>
              <a:spcAft>
                <a:spcPts val="0"/>
              </a:spcAft>
              <a:buClr>
                <a:schemeClr val="dk2"/>
              </a:buClr>
              <a:buSzPts val="2000"/>
              <a:buFont typeface="Arial"/>
              <a:buNone/>
            </a:pPr>
            <a:r>
              <a:rPr lang="en-US" sz="2000" b="0" i="0" u="none" dirty="0">
                <a:solidFill>
                  <a:schemeClr val="dk2"/>
                </a:solidFill>
                <a:latin typeface="Arial"/>
                <a:ea typeface="Arial"/>
                <a:cs typeface="Arial"/>
                <a:sym typeface="Arial"/>
              </a:rPr>
              <a:t>The team are continually working to improve the search facility to make it easier for SMEs to navigate. There are opportunities all over the country, including subcontracts from major government suppliers</a:t>
            </a:r>
            <a:endParaRPr dirty="0"/>
          </a:p>
          <a:p>
            <a:pPr marL="342900" marR="0" lvl="0" indent="-342900" algn="l" rtl="0">
              <a:spcBef>
                <a:spcPts val="1200"/>
              </a:spcBef>
              <a:spcAft>
                <a:spcPts val="0"/>
              </a:spcAft>
              <a:buNone/>
            </a:pPr>
            <a:endParaRPr sz="2000" b="0" i="0" u="none" dirty="0">
              <a:solidFill>
                <a:schemeClr val="dk2"/>
              </a:solidFill>
              <a:latin typeface="Arial"/>
              <a:ea typeface="Arial"/>
              <a:cs typeface="Arial"/>
              <a:sym typeface="Arial"/>
            </a:endParaRPr>
          </a:p>
        </p:txBody>
      </p:sp>
      <p:sp>
        <p:nvSpPr>
          <p:cNvPr id="47" name="Google Shape;47;p3"/>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YouSaid – We Did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Making it simple</a:t>
            </a:r>
            <a:endParaRPr/>
          </a:p>
        </p:txBody>
      </p:sp>
      <p:sp>
        <p:nvSpPr>
          <p:cNvPr id="53" name="Google Shape;53;p8"/>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SMEs have continually told us our documents are too long and complicated</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 </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This government has therefore introduced a streamlined set of selection questions as we realised that PQQs were too long. By law, public sector bodies should use these questions or tell us why they’re not - </a:t>
            </a:r>
            <a:r>
              <a:rPr lang="en-US" sz="2000" b="0" i="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https://www.gov.uk/government/publications/procurement-policy-note-816-standard-selection-questionnaire-sq-template</a:t>
            </a:r>
            <a:r>
              <a:rPr lang="en-US" sz="2000" b="0" i="0" u="none">
                <a:solidFill>
                  <a:schemeClr val="dk2"/>
                </a:solidFill>
                <a:latin typeface="Arial"/>
                <a:ea typeface="Arial"/>
                <a:cs typeface="Arial"/>
                <a:sym typeface="Arial"/>
              </a:rPr>
              <a:t>.</a:t>
            </a:r>
            <a:endParaRPr/>
          </a:p>
          <a:p>
            <a:pPr marL="342900" marR="0" lvl="0" indent="-342900" algn="l" rtl="0">
              <a:lnSpc>
                <a:spcPct val="100000"/>
              </a:lnSpc>
              <a:spcBef>
                <a:spcPts val="1200"/>
              </a:spcBef>
              <a:spcAft>
                <a:spcPts val="0"/>
              </a:spcAft>
              <a:buClr>
                <a:schemeClr val="dk2"/>
              </a:buClr>
              <a:buSzPts val="2000"/>
              <a:buFont typeface="Arial"/>
              <a:buNone/>
            </a:pPr>
            <a:endParaRPr sz="2000" b="0" i="0" u="none">
              <a:solidFill>
                <a:schemeClr val="dk2"/>
              </a:solidFill>
              <a:latin typeface="Arial"/>
              <a:ea typeface="Arial"/>
              <a:cs typeface="Arial"/>
              <a:sym typeface="Arial"/>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Crown Commercial Service has introduced a simpler form of contract and many government departments are aiming to  simplify their contract terms</a:t>
            </a:r>
            <a:endParaRPr/>
          </a:p>
          <a:p>
            <a:pPr marL="342900" marR="0" lvl="0" indent="-342900" algn="l" rtl="0">
              <a:spcBef>
                <a:spcPts val="1200"/>
              </a:spcBef>
              <a:spcAft>
                <a:spcPts val="0"/>
              </a:spcAft>
              <a:buNone/>
            </a:pPr>
            <a:endParaRPr sz="2000" b="0" i="0" u="none">
              <a:solidFill>
                <a:schemeClr val="dk2"/>
              </a:solidFill>
              <a:latin typeface="Arial"/>
              <a:ea typeface="Arial"/>
              <a:cs typeface="Arial"/>
              <a:sym typeface="Arial"/>
            </a:endParaRPr>
          </a:p>
        </p:txBody>
      </p:sp>
      <p:sp>
        <p:nvSpPr>
          <p:cNvPr id="54" name="Google Shape;54;p8"/>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You Said – We Did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Prompt Payment</a:t>
            </a:r>
            <a:endParaRPr/>
          </a:p>
        </p:txBody>
      </p:sp>
      <p:sp>
        <p:nvSpPr>
          <p:cNvPr id="60" name="Google Shape;60;p9"/>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When bidders win a contract they wanted fair payment terms</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 </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The Government has changed the law and introduced 30 day payment terms in public contracts. Those terms should also appear in subcontracts – but we try to pay even quicker and make more use of payment cards, especially during the CV19 crisis </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From 1 September 2019, in government contracts of over £5m per year, bidders will have to demonstrate they pay their suppliers in accordance with the prompt payment code or risk not winning contracts - https://www.gov.uk/government/publications/procurement-policy-note-0419-taking-account-of-a-suppliers-approach-to-payment-in-the-procurement-of-major-contracts--2</a:t>
            </a:r>
            <a:endParaRPr/>
          </a:p>
        </p:txBody>
      </p:sp>
      <p:sp>
        <p:nvSpPr>
          <p:cNvPr id="61" name="Google Shape;61;p9"/>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You Said – We Did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Public Procurement Review Service</a:t>
            </a:r>
            <a:endParaRPr/>
          </a:p>
        </p:txBody>
      </p:sp>
      <p:sp>
        <p:nvSpPr>
          <p:cNvPr id="67" name="Google Shape;67;p10"/>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SMEs want to be able to raise concerns when they find something they didn’t understand or thought was unfair</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 </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This government introduced the Public Procurement Review Service. It investigates issues relating to UK government contracts and the public sector in England.  Results are published online and, under the Small Business Act of 2015, public bodies must co-operate with its investigations. You can contact the team at </a:t>
            </a:r>
            <a:r>
              <a:rPr lang="en-US" sz="2000" b="0" i="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publicprocurementreview@cabinetoffice.gov.uk</a:t>
            </a:r>
            <a:r>
              <a:rPr lang="en-US" sz="2000" b="0" i="0" u="none">
                <a:solidFill>
                  <a:schemeClr val="dk2"/>
                </a:solidFill>
                <a:latin typeface="Arial"/>
                <a:ea typeface="Arial"/>
                <a:cs typeface="Arial"/>
                <a:sym typeface="Arial"/>
              </a:rPr>
              <a:t> and read about what it does at https://www.gov.uk/government/publications/public-procurement-review-service-scope-and-remit</a:t>
            </a:r>
            <a:endParaRPr/>
          </a:p>
          <a:p>
            <a:pPr marL="342900" marR="0" lvl="0" indent="-342900" algn="l" rtl="0">
              <a:spcBef>
                <a:spcPts val="1200"/>
              </a:spcBef>
              <a:spcAft>
                <a:spcPts val="0"/>
              </a:spcAft>
              <a:buNone/>
            </a:pPr>
            <a:endParaRPr sz="2000" b="0" i="0" u="none">
              <a:solidFill>
                <a:schemeClr val="dk2"/>
              </a:solidFill>
              <a:latin typeface="Arial"/>
              <a:ea typeface="Arial"/>
              <a:cs typeface="Arial"/>
              <a:sym typeface="Arial"/>
            </a:endParaRPr>
          </a:p>
        </p:txBody>
      </p:sp>
      <p:sp>
        <p:nvSpPr>
          <p:cNvPr id="68" name="Google Shape;68;p10"/>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IYou Said – We Did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SME Ministers and champions</a:t>
            </a:r>
            <a:endParaRPr/>
          </a:p>
        </p:txBody>
      </p:sp>
      <p:sp>
        <p:nvSpPr>
          <p:cNvPr id="74" name="Google Shape;74;p11"/>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All government departments are working to do more business with SMEs.</a:t>
            </a:r>
            <a:endParaRPr/>
          </a:p>
          <a:p>
            <a:pPr marL="342900" marR="0" lvl="0" indent="-342900" algn="l" rtl="0">
              <a:lnSpc>
                <a:spcPct val="100000"/>
              </a:lnSpc>
              <a:spcBef>
                <a:spcPts val="1200"/>
              </a:spcBef>
              <a:spcAft>
                <a:spcPts val="0"/>
              </a:spcAft>
              <a:buClr>
                <a:schemeClr val="dk2"/>
              </a:buClr>
              <a:buSzPts val="2000"/>
              <a:buFont typeface="Arial"/>
              <a:buChar char="•"/>
            </a:pPr>
            <a:r>
              <a:rPr lang="en-US" sz="2000" b="0" i="0" u="none">
                <a:solidFill>
                  <a:schemeClr val="dk2"/>
                </a:solidFill>
                <a:latin typeface="Arial"/>
                <a:ea typeface="Arial"/>
                <a:cs typeface="Arial"/>
                <a:sym typeface="Arial"/>
              </a:rPr>
              <a:t>Ministers have been appointed to oversee this work in their departments, ensuring robust action plans are in place</a:t>
            </a:r>
            <a:endParaRPr/>
          </a:p>
          <a:p>
            <a:pPr marL="342900" marR="0" lvl="0" indent="-342900" algn="l" rtl="0">
              <a:lnSpc>
                <a:spcPct val="100000"/>
              </a:lnSpc>
              <a:spcBef>
                <a:spcPts val="1200"/>
              </a:spcBef>
              <a:spcAft>
                <a:spcPts val="0"/>
              </a:spcAft>
              <a:buClr>
                <a:schemeClr val="dk2"/>
              </a:buClr>
              <a:buSzPts val="2000"/>
              <a:buFont typeface="Arial"/>
              <a:buChar char="•"/>
            </a:pPr>
            <a:r>
              <a:rPr lang="en-US" sz="2000" b="0" i="0" u="none">
                <a:solidFill>
                  <a:schemeClr val="dk2"/>
                </a:solidFill>
                <a:latin typeface="Arial"/>
                <a:ea typeface="Arial"/>
                <a:cs typeface="Arial"/>
                <a:sym typeface="Arial"/>
              </a:rPr>
              <a:t>In every Department’s commercial team there is an SME champion – an official who helps keep up the momentum </a:t>
            </a:r>
            <a:endParaRPr/>
          </a:p>
        </p:txBody>
      </p:sp>
      <p:sp>
        <p:nvSpPr>
          <p:cNvPr id="75" name="Google Shape;75;p11"/>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You Said – We Did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More work to do…</a:t>
            </a:r>
            <a:endParaRPr/>
          </a:p>
        </p:txBody>
      </p:sp>
      <p:sp>
        <p:nvSpPr>
          <p:cNvPr id="90" name="Google Shape;90;p13"/>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 </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The government has made progress, but hasn’t solved all the issues. The Government created an SME Panel - </a:t>
            </a:r>
            <a:r>
              <a:rPr lang="en-US" sz="2000" b="0" i="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https://www.gov.uk/government/publications/sme-panel</a:t>
            </a:r>
            <a:r>
              <a:rPr lang="en-US" sz="2000" b="0" i="0" u="none">
                <a:solidFill>
                  <a:schemeClr val="dk2"/>
                </a:solidFill>
                <a:latin typeface="Arial"/>
                <a:ea typeface="Arial"/>
                <a:cs typeface="Arial"/>
                <a:sym typeface="Arial"/>
              </a:rPr>
              <a:t> -to advise us and they’ve been looking at barriers and perceptions and give their views to the team and our Minister. </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The Government also appointed an SME Crown Representative to be the voice of SMEs in government - </a:t>
            </a:r>
            <a:r>
              <a:rPr lang="en-US" sz="2000" b="0" i="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https://www.gov.uk/government/people/martin-traynor</a:t>
            </a:r>
            <a:endParaRPr/>
          </a:p>
          <a:p>
            <a:pPr marL="342900" marR="0" lvl="0" indent="-342900" algn="l" rtl="0">
              <a:lnSpc>
                <a:spcPct val="100000"/>
              </a:lnSpc>
              <a:spcBef>
                <a:spcPts val="120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martin.traynor@cabinetoffice.gov.uk</a:t>
            </a:r>
            <a:endParaRPr/>
          </a:p>
        </p:txBody>
      </p:sp>
      <p:sp>
        <p:nvSpPr>
          <p:cNvPr id="91" name="Google Shape;91;p13"/>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You Said – We Did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557212" y="1368425"/>
            <a:ext cx="8029575" cy="647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My Priorities</a:t>
            </a:r>
            <a:endParaRPr/>
          </a:p>
        </p:txBody>
      </p:sp>
      <p:sp>
        <p:nvSpPr>
          <p:cNvPr id="81" name="Google Shape;81;p12"/>
          <p:cNvSpPr txBox="1">
            <a:spLocks noGrp="1"/>
          </p:cNvSpPr>
          <p:nvPr>
            <p:ph type="body" idx="1"/>
          </p:nvPr>
        </p:nvSpPr>
        <p:spPr>
          <a:xfrm>
            <a:off x="557212" y="2087562"/>
            <a:ext cx="8029575" cy="4065587"/>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0" i="0" u="none">
                <a:solidFill>
                  <a:schemeClr val="dk2"/>
                </a:solidFill>
                <a:latin typeface="Arial"/>
                <a:ea typeface="Arial"/>
                <a:cs typeface="Arial"/>
                <a:sym typeface="Arial"/>
              </a:rPr>
              <a:t>I’m looking at a number of areas where Government can up its game</a:t>
            </a:r>
            <a:endParaRPr/>
          </a:p>
          <a:p>
            <a:pPr marL="342900" marR="0" lvl="0" indent="-342900" algn="l" rtl="0">
              <a:lnSpc>
                <a:spcPct val="100000"/>
              </a:lnSpc>
              <a:spcBef>
                <a:spcPts val="1200"/>
              </a:spcBef>
              <a:spcAft>
                <a:spcPts val="0"/>
              </a:spcAft>
              <a:buClr>
                <a:schemeClr val="dk2"/>
              </a:buClr>
              <a:buSzPts val="2000"/>
              <a:buFont typeface="Arial"/>
              <a:buChar char="•"/>
            </a:pPr>
            <a:r>
              <a:rPr lang="en-US" sz="2000" b="0" i="0" u="none">
                <a:solidFill>
                  <a:schemeClr val="dk2"/>
                </a:solidFill>
                <a:latin typeface="Arial"/>
                <a:ea typeface="Arial"/>
                <a:cs typeface="Arial"/>
                <a:sym typeface="Arial"/>
              </a:rPr>
              <a:t>Tell Us Once – move towards basic company information being used for more than one bid</a:t>
            </a:r>
            <a:endParaRPr/>
          </a:p>
          <a:p>
            <a:pPr marL="342900" marR="0" lvl="0" indent="-342900" algn="l" rtl="0">
              <a:lnSpc>
                <a:spcPct val="100000"/>
              </a:lnSpc>
              <a:spcBef>
                <a:spcPts val="1200"/>
              </a:spcBef>
              <a:spcAft>
                <a:spcPts val="0"/>
              </a:spcAft>
              <a:buClr>
                <a:schemeClr val="dk2"/>
              </a:buClr>
              <a:buSzPts val="2000"/>
              <a:buFont typeface="Arial"/>
              <a:buChar char="•"/>
            </a:pPr>
            <a:r>
              <a:rPr lang="en-US" sz="2000" b="0" i="0" u="none">
                <a:solidFill>
                  <a:schemeClr val="dk2"/>
                </a:solidFill>
                <a:latin typeface="Arial"/>
                <a:ea typeface="Arial"/>
                <a:cs typeface="Arial"/>
                <a:sym typeface="Arial"/>
              </a:rPr>
              <a:t>Communications and advice – a better web presence building towards advice on how to bid for SMEs who haven’t worked for us</a:t>
            </a:r>
            <a:endParaRPr/>
          </a:p>
          <a:p>
            <a:pPr marL="342900" marR="0" lvl="0" indent="-342900" algn="l" rtl="0">
              <a:lnSpc>
                <a:spcPct val="100000"/>
              </a:lnSpc>
              <a:spcBef>
                <a:spcPts val="1200"/>
              </a:spcBef>
              <a:spcAft>
                <a:spcPts val="0"/>
              </a:spcAft>
              <a:buClr>
                <a:schemeClr val="dk2"/>
              </a:buClr>
              <a:buSzPts val="2000"/>
              <a:buFont typeface="Arial"/>
              <a:buChar char="•"/>
            </a:pPr>
            <a:r>
              <a:rPr lang="en-US" sz="2000" b="0" i="0" u="none">
                <a:solidFill>
                  <a:schemeClr val="dk2"/>
                </a:solidFill>
                <a:latin typeface="Arial"/>
                <a:ea typeface="Arial"/>
                <a:cs typeface="Arial"/>
                <a:sym typeface="Arial"/>
              </a:rPr>
              <a:t>Meet the Buyer – bringing SMEs and buyers together in a professional way, including using digital platforms</a:t>
            </a:r>
            <a:endParaRPr/>
          </a:p>
          <a:p>
            <a:pPr marL="342900" marR="0" lvl="0" indent="-342900" algn="l" rtl="0">
              <a:lnSpc>
                <a:spcPct val="100000"/>
              </a:lnSpc>
              <a:spcBef>
                <a:spcPts val="1200"/>
              </a:spcBef>
              <a:spcAft>
                <a:spcPts val="0"/>
              </a:spcAft>
              <a:buClr>
                <a:schemeClr val="dk2"/>
              </a:buClr>
              <a:buSzPts val="2000"/>
              <a:buFont typeface="Arial"/>
              <a:buChar char="•"/>
            </a:pPr>
            <a:r>
              <a:rPr lang="en-US" sz="2000" b="0" i="0" u="none">
                <a:solidFill>
                  <a:schemeClr val="dk2"/>
                </a:solidFill>
                <a:latin typeface="Arial"/>
                <a:ea typeface="Arial"/>
                <a:cs typeface="Arial"/>
                <a:sym typeface="Arial"/>
              </a:rPr>
              <a:t>Getting the message out that government is open for business from SMEs in all parts of the UK</a:t>
            </a:r>
            <a:endParaRPr/>
          </a:p>
        </p:txBody>
      </p:sp>
      <p:sp>
        <p:nvSpPr>
          <p:cNvPr id="82" name="Google Shape;82;p12"/>
          <p:cNvSpPr txBox="1"/>
          <p:nvPr/>
        </p:nvSpPr>
        <p:spPr>
          <a:xfrm>
            <a:off x="0" y="6308725"/>
            <a:ext cx="9144000" cy="549275"/>
          </a:xfrm>
          <a:prstGeom prst="rect">
            <a:avLst/>
          </a:prstGeom>
          <a:solidFill>
            <a:schemeClr val="dk2"/>
          </a:solid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chemeClr val="lt1"/>
              </a:buClr>
              <a:buSzPts val="1200"/>
              <a:buFont typeface="Arial"/>
              <a:buNone/>
            </a:pPr>
            <a:fld id="{00000000-1234-1234-1234-123412341234}" type="slidenum">
              <a:rPr lang="en-US" sz="1200" b="0" i="0" u="none">
                <a:solidFill>
                  <a:schemeClr val="lt1"/>
                </a:solidFill>
                <a:latin typeface="Arial"/>
                <a:ea typeface="Arial"/>
                <a:cs typeface="Arial"/>
                <a:sym typeface="Arial"/>
              </a:rPr>
              <a:t>9</a:t>
            </a:fld>
            <a:endParaRPr/>
          </a:p>
        </p:txBody>
      </p:sp>
      <p:sp>
        <p:nvSpPr>
          <p:cNvPr id="83" name="Google Shape;83;p12"/>
          <p:cNvSpPr txBox="1"/>
          <p:nvPr/>
        </p:nvSpPr>
        <p:spPr>
          <a:xfrm>
            <a:off x="900112" y="6308725"/>
            <a:ext cx="7704137" cy="54927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Presentation title - edit in Header and Footer</a:t>
            </a:r>
            <a:endParaRPr/>
          </a:p>
        </p:txBody>
      </p:sp>
    </p:spTree>
  </p:cSld>
  <p:clrMapOvr>
    <a:masterClrMapping/>
  </p:clrMapOvr>
</p:sld>
</file>

<file path=ppt/theme/theme1.xml><?xml version="1.0" encoding="utf-8"?>
<a:theme xmlns:a="http://schemas.openxmlformats.org/drawingml/2006/main" name="1_Office Theme">
  <a:themeElements>
    <a:clrScheme name="Cabinet Office Theme">
      <a:dk1>
        <a:srgbClr val="000000"/>
      </a:dk1>
      <a:lt1>
        <a:srgbClr val="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abinet Office Theme">
      <a:dk1>
        <a:srgbClr val="000000"/>
      </a:dk1>
      <a:lt1>
        <a:srgbClr val="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3A3139BCB43E48918F31D8EBD35330" ma:contentTypeVersion="12" ma:contentTypeDescription="Create a new document." ma:contentTypeScope="" ma:versionID="55abda526ef44c585f3a6ac1166f3602">
  <xsd:schema xmlns:xsd="http://www.w3.org/2001/XMLSchema" xmlns:xs="http://www.w3.org/2001/XMLSchema" xmlns:p="http://schemas.microsoft.com/office/2006/metadata/properties" xmlns:ns2="e330cc2f-079b-40a2-9330-006e23e4dbb9" xmlns:ns3="e5f90a1c-a1fc-417f-a064-9348b424070c" targetNamespace="http://schemas.microsoft.com/office/2006/metadata/properties" ma:root="true" ma:fieldsID="dcf4d7e3aefd6c1d0e2a04c2cb9baf01" ns2:_="" ns3:_="">
    <xsd:import namespace="e330cc2f-079b-40a2-9330-006e23e4dbb9"/>
    <xsd:import namespace="e5f90a1c-a1fc-417f-a064-9348b42407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0cc2f-079b-40a2-9330-006e23e4db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90a1c-a1fc-417f-a064-9348b424070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605720-38A1-483B-A052-1017F441C9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6DF81F8-CD87-4623-8E2E-3F86787B5029}">
  <ds:schemaRefs>
    <ds:schemaRef ds:uri="http://schemas.microsoft.com/sharepoint/v3/contenttype/forms"/>
  </ds:schemaRefs>
</ds:datastoreItem>
</file>

<file path=customXml/itemProps3.xml><?xml version="1.0" encoding="utf-8"?>
<ds:datastoreItem xmlns:ds="http://schemas.openxmlformats.org/officeDocument/2006/customXml" ds:itemID="{933907ED-0281-4B61-8D85-D46DEBA724B3}">
  <ds:schemaRefs>
    <ds:schemaRef ds:uri="e330cc2f-079b-40a2-9330-006e23e4dbb9"/>
    <ds:schemaRef ds:uri="e5f90a1c-a1fc-417f-a064-9348b42407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TotalTime>
  <Words>974</Words>
  <Application>Microsoft Office PowerPoint</Application>
  <PresentationFormat>On-screen Show (4:3)</PresentationFormat>
  <Paragraphs>71</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Calibri</vt:lpstr>
      <vt:lpstr>Helvetica Neue</vt:lpstr>
      <vt:lpstr>Helvetica Neue Light</vt:lpstr>
      <vt:lpstr>1_Office Theme</vt:lpstr>
      <vt:lpstr>2_Office Theme</vt:lpstr>
      <vt:lpstr>Martin Traynor OBE Small Business Crown Representative</vt:lpstr>
      <vt:lpstr>The Ambition</vt:lpstr>
      <vt:lpstr>Contracts Finder</vt:lpstr>
      <vt:lpstr>Making it simple</vt:lpstr>
      <vt:lpstr>Prompt Payment</vt:lpstr>
      <vt:lpstr>Public Procurement Review Service</vt:lpstr>
      <vt:lpstr>SME Ministers and champions</vt:lpstr>
      <vt:lpstr>More work to do…</vt:lpstr>
      <vt:lpstr>My Priorities</vt:lpstr>
      <vt:lpstr>Hot Topics</vt:lpstr>
      <vt:lpstr>Rules Reform</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Traynor OBE Small Business Crown Representative</dc:title>
  <dc:creator>Khan, Monir - Cabinet Office [Restricted]</dc:creator>
  <cp:lastModifiedBy>Gareth Turner</cp:lastModifiedBy>
  <cp:revision>3</cp:revision>
  <dcterms:created xsi:type="dcterms:W3CDTF">2012-10-10T09:02:29Z</dcterms:created>
  <dcterms:modified xsi:type="dcterms:W3CDTF">2021-05-07T09:48:40Z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Service Account</vt:lpwstr>
  </property>
  <property fmtid="{D5CDD505-2E9C-101B-9397-08002B2CF9AE}" pid="3" name="TemplateUrl">
    <vt:lpwstr/>
  </property>
  <property fmtid="{D5CDD505-2E9C-101B-9397-08002B2CF9AE}" pid="4" name="Order">
    <vt:lpwstr>90800.0000000000</vt:lpwstr>
  </property>
  <property fmtid="{D5CDD505-2E9C-101B-9397-08002B2CF9AE}" pid="5" name="xd_ProgID">
    <vt:lpwstr/>
  </property>
  <property fmtid="{D5CDD505-2E9C-101B-9397-08002B2CF9AE}" pid="6" name="display_urn:schemas-microsoft-com:office:office#Author">
    <vt:lpwstr>Service Account</vt:lpwstr>
  </property>
  <property fmtid="{D5CDD505-2E9C-101B-9397-08002B2CF9AE}" pid="7" name="ContentTypeId">
    <vt:lpwstr>0x010100983A3139BCB43E48918F31D8EBD35330</vt:lpwstr>
  </property>
  <property fmtid="{D5CDD505-2E9C-101B-9397-08002B2CF9AE}" pid="8" name="_SharedFileIndex">
    <vt:lpwstr/>
  </property>
  <property fmtid="{D5CDD505-2E9C-101B-9397-08002B2CF9AE}" pid="9" name="_SourceUrl">
    <vt:lpwstr/>
  </property>
</Properties>
</file>